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60" r:id="rId5"/>
    <p:sldId id="261" r:id="rId6"/>
    <p:sldId id="283" r:id="rId7"/>
    <p:sldId id="282" r:id="rId8"/>
    <p:sldId id="262" r:id="rId9"/>
    <p:sldId id="264" r:id="rId10"/>
    <p:sldId id="265" r:id="rId11"/>
    <p:sldId id="268" r:id="rId12"/>
    <p:sldId id="269" r:id="rId13"/>
    <p:sldId id="270" r:id="rId14"/>
    <p:sldId id="271" r:id="rId15"/>
    <p:sldId id="272" r:id="rId16"/>
    <p:sldId id="273" r:id="rId17"/>
    <p:sldId id="275" r:id="rId18"/>
    <p:sldId id="276" r:id="rId19"/>
    <p:sldId id="277" r:id="rId20"/>
    <p:sldId id="278" r:id="rId21"/>
    <p:sldId id="280" r:id="rId22"/>
    <p:sldId id="281" r:id="rId23"/>
    <p:sldId id="284" r:id="rId24"/>
    <p:sldId id="286" r:id="rId25"/>
    <p:sldId id="287" r:id="rId26"/>
    <p:sldId id="288" r:id="rId27"/>
    <p:sldId id="28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Sales</c:v>
                </c:pt>
              </c:strCache>
            </c:strRef>
          </c:tx>
          <c:cat>
            <c:strRef>
              <c:f>Sheet1!$A$2:$A$5</c:f>
              <c:strCache>
                <c:ptCount val="3"/>
                <c:pt idx="0">
                  <c:v>rented</c:v>
                </c:pt>
                <c:pt idx="1">
                  <c:v>owned</c:v>
                </c:pt>
                <c:pt idx="2">
                  <c:v>homeless</c:v>
                </c:pt>
              </c:strCache>
            </c:strRef>
          </c:cat>
          <c:val>
            <c:numRef>
              <c:f>Sheet1!$B$2:$B$5</c:f>
              <c:numCache>
                <c:formatCode>General</c:formatCode>
                <c:ptCount val="4"/>
                <c:pt idx="0">
                  <c:v>80</c:v>
                </c:pt>
                <c:pt idx="1">
                  <c:v>18</c:v>
                </c:pt>
                <c:pt idx="2">
                  <c:v>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2ABC09A7-914A-48B4-BC26-47ADFE436CD8}" type="datetimeFigureOut">
              <a:rPr lang="en-US" smtClean="0"/>
              <a:t>11/1/2021</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49ADEFE-7033-4361-BADD-CA399531B8E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2ABC09A7-914A-48B4-BC26-47ADFE436CD8}" type="datetimeFigureOut">
              <a:rPr lang="en-US" smtClean="0"/>
              <a:t>11/1/2021</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49ADEFE-7033-4361-BADD-CA399531B8E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2ABC09A7-914A-48B4-BC26-47ADFE436CD8}" type="datetimeFigureOut">
              <a:rPr lang="en-US" smtClean="0"/>
              <a:t>11/1/2021</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49ADEFE-7033-4361-BADD-CA399531B8E0}"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2ABC09A7-914A-48B4-BC26-47ADFE436CD8}" type="datetimeFigureOut">
              <a:rPr lang="en-US" smtClean="0"/>
              <a:t>11/1/2021</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49ADEFE-7033-4361-BADD-CA399531B8E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2ABC09A7-914A-48B4-BC26-47ADFE436CD8}" type="datetimeFigureOut">
              <a:rPr lang="en-US" smtClean="0"/>
              <a:t>11/1/2021</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49ADEFE-7033-4361-BADD-CA399531B8E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ABC09A7-914A-48B4-BC26-47ADFE436CD8}" type="datetimeFigureOut">
              <a:rPr lang="en-US" smtClean="0"/>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9ADEFE-7033-4361-BADD-CA399531B8E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2ABC09A7-914A-48B4-BC26-47ADFE436CD8}" type="datetimeFigureOut">
              <a:rPr lang="en-US" smtClean="0"/>
              <a:t>11/1/2021</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49ADEFE-7033-4361-BADD-CA399531B8E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2ABC09A7-914A-48B4-BC26-47ADFE436CD8}" type="datetimeFigureOut">
              <a:rPr lang="en-US" smtClean="0"/>
              <a:t>11/1/2021</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49ADEFE-7033-4361-BADD-CA399531B8E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2ABC09A7-914A-48B4-BC26-47ADFE436CD8}" type="datetimeFigureOut">
              <a:rPr lang="en-US" smtClean="0"/>
              <a:t>11/1/2021</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49ADEFE-7033-4361-BADD-CA399531B8E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BC09A7-914A-48B4-BC26-47ADFE436CD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ADEFE-7033-4361-BADD-CA399531B8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BC09A7-914A-48B4-BC26-47ADFE436CD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ADEFE-7033-4361-BADD-CA399531B8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ABC09A7-914A-48B4-BC26-47ADFE436CD8}" type="datetimeFigureOut">
              <a:rPr lang="en-US" smtClean="0"/>
              <a:t>11/1/2021</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49ADEFE-7033-4361-BADD-CA399531B8E0}"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White_Americans" TargetMode="External"/><Relationship Id="rId2" Type="http://schemas.openxmlformats.org/officeDocument/2006/relationships/hyperlink" Target="https://en.wikipedia.org/wiki/The_Bronx#cite_note-108" TargetMode="External"/><Relationship Id="rId1" Type="http://schemas.openxmlformats.org/officeDocument/2006/relationships/slideLayout" Target="../slideLayouts/slideLayout2.xml"/><Relationship Id="rId6" Type="http://schemas.openxmlformats.org/officeDocument/2006/relationships/hyperlink" Target="https://en.wikipedia.org/wiki/Asian_Americans" TargetMode="External"/><Relationship Id="rId5" Type="http://schemas.openxmlformats.org/officeDocument/2006/relationships/hyperlink" Target="https://en.wikipedia.org/wiki/Hispanic_and_Latino_Americans" TargetMode="External"/><Relationship Id="rId4" Type="http://schemas.openxmlformats.org/officeDocument/2006/relationships/hyperlink" Target="https://en.wikipedia.org/wiki/African_American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1600199"/>
          </a:xfrm>
        </p:spPr>
        <p:txBody>
          <a:bodyPr/>
          <a:lstStyle/>
          <a:p>
            <a:r>
              <a:rPr lang="en-US" dirty="0" smtClean="0">
                <a:latin typeface="Arial Black" pitchFamily="34" charset="0"/>
              </a:rPr>
              <a:t>Windshield Survey</a:t>
            </a:r>
            <a:endParaRPr lang="en-US" dirty="0">
              <a:latin typeface="Arial Black" pitchFamily="34" charset="0"/>
            </a:endParaRPr>
          </a:p>
        </p:txBody>
      </p:sp>
      <p:sp>
        <p:nvSpPr>
          <p:cNvPr id="3" name="Subtitle 2"/>
          <p:cNvSpPr>
            <a:spLocks noGrp="1"/>
          </p:cNvSpPr>
          <p:nvPr>
            <p:ph type="subTitle" idx="1"/>
          </p:nvPr>
        </p:nvSpPr>
        <p:spPr>
          <a:xfrm>
            <a:off x="1371600" y="2514600"/>
            <a:ext cx="6400800" cy="3124200"/>
          </a:xfrm>
        </p:spPr>
        <p:txBody>
          <a:bodyPr/>
          <a:lstStyle/>
          <a:p>
            <a:r>
              <a:rPr lang="en-US" dirty="0" smtClean="0"/>
              <a:t>Names</a:t>
            </a:r>
          </a:p>
          <a:p>
            <a:r>
              <a:rPr lang="en-US" dirty="0" smtClean="0"/>
              <a:t>Institution</a:t>
            </a:r>
          </a:p>
          <a:p>
            <a:r>
              <a:rPr lang="en-US" dirty="0" smtClean="0"/>
              <a:t>Course</a:t>
            </a:r>
          </a:p>
          <a:p>
            <a:r>
              <a:rPr lang="en-US" dirty="0" smtClean="0"/>
              <a:t>Professor</a:t>
            </a:r>
          </a:p>
          <a:p>
            <a:r>
              <a:rPr lang="en-US" dirty="0" smtClean="0"/>
              <a:t>Date</a:t>
            </a:r>
          </a:p>
          <a:p>
            <a:endParaRPr lang="en-US" dirty="0"/>
          </a:p>
        </p:txBody>
      </p:sp>
    </p:spTree>
    <p:extLst>
      <p:ext uri="{BB962C8B-B14F-4D97-AF65-F5344CB8AC3E}">
        <p14:creationId xmlns:p14="http://schemas.microsoft.com/office/powerpoint/2010/main" val="3594403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fontScale="90000"/>
          </a:bodyPr>
          <a:lstStyle/>
          <a:p>
            <a:r>
              <a:rPr lang="en-US" b="1" dirty="0" smtClean="0"/>
              <a:t/>
            </a:r>
            <a:br>
              <a:rPr lang="en-US" b="1" dirty="0" smtClean="0"/>
            </a:br>
            <a:r>
              <a:rPr lang="en-US" b="1" dirty="0"/>
              <a:t/>
            </a:r>
            <a:br>
              <a:rPr lang="en-US" b="1" dirty="0"/>
            </a:br>
            <a:r>
              <a:rPr lang="en-US" b="1" dirty="0" smtClean="0"/>
              <a:t>History</a:t>
            </a:r>
            <a:br>
              <a:rPr lang="en-US" b="1" dirty="0" smtClean="0"/>
            </a:br>
            <a:r>
              <a:rPr lang="en-US" dirty="0" smtClean="0"/>
              <a:t>Primary Purpose of the Community’s Origins</a:t>
            </a:r>
            <a:br>
              <a:rPr lang="en-US" dirty="0" smtClean="0"/>
            </a:br>
            <a:r>
              <a:rPr lang="en-US" dirty="0"/>
              <a:t/>
            </a:r>
            <a:br>
              <a:rPr lang="en-US" dirty="0"/>
            </a:br>
            <a:endParaRPr lang="en-US" dirty="0"/>
          </a:p>
        </p:txBody>
      </p:sp>
      <p:sp>
        <p:nvSpPr>
          <p:cNvPr id="3" name="Content Placeholder 2"/>
          <p:cNvSpPr>
            <a:spLocks noGrp="1"/>
          </p:cNvSpPr>
          <p:nvPr>
            <p:ph idx="1"/>
          </p:nvPr>
        </p:nvSpPr>
        <p:spPr>
          <a:xfrm>
            <a:off x="457200" y="2286000"/>
            <a:ext cx="8229600" cy="3840163"/>
          </a:xfrm>
        </p:spPr>
        <p:txBody>
          <a:bodyPr>
            <a:normAutofit fontScale="77500" lnSpcReduction="20000"/>
          </a:bodyPr>
          <a:lstStyle/>
          <a:p>
            <a:r>
              <a:rPr lang="en-US" dirty="0" smtClean="0"/>
              <a:t>The </a:t>
            </a:r>
            <a:r>
              <a:rPr lang="en-US" dirty="0"/>
              <a:t>B</a:t>
            </a:r>
            <a:r>
              <a:rPr lang="en-US" dirty="0" smtClean="0"/>
              <a:t>ronx community came into existence as a result of European colonization. </a:t>
            </a:r>
          </a:p>
          <a:p>
            <a:r>
              <a:rPr lang="en-US" dirty="0" smtClean="0"/>
              <a:t>The Bronx was originally part of the lager area of Lenape and was occupied by the Siwanoy of the </a:t>
            </a:r>
            <a:r>
              <a:rPr lang="en-US" dirty="0"/>
              <a:t>W</a:t>
            </a:r>
            <a:r>
              <a:rPr lang="en-US" dirty="0" smtClean="0"/>
              <a:t>appinger confederacy. </a:t>
            </a:r>
          </a:p>
          <a:p>
            <a:r>
              <a:rPr lang="en-US" dirty="0" smtClean="0"/>
              <a:t>It branched off from the larger </a:t>
            </a:r>
            <a:r>
              <a:rPr lang="en-US" dirty="0"/>
              <a:t>W</a:t>
            </a:r>
            <a:r>
              <a:rPr lang="en-US" dirty="0" smtClean="0"/>
              <a:t>estchester </a:t>
            </a:r>
            <a:r>
              <a:rPr lang="en-US" dirty="0"/>
              <a:t>C</a:t>
            </a:r>
            <a:r>
              <a:rPr lang="en-US" dirty="0" smtClean="0"/>
              <a:t>ounty IN 1874 and branched into west and east Bronx. </a:t>
            </a:r>
          </a:p>
          <a:p>
            <a:r>
              <a:rPr lang="en-US" dirty="0" smtClean="0"/>
              <a:t>The borough was later converted into farmlands by the European colonialists.</a:t>
            </a:r>
          </a:p>
          <a:p>
            <a:pPr marL="0" indent="0">
              <a:buNone/>
            </a:pPr>
            <a:r>
              <a:rPr lang="en-US" dirty="0" smtClean="0"/>
              <a:t> </a:t>
            </a:r>
            <a:endParaRPr lang="en-US" dirty="0"/>
          </a:p>
        </p:txBody>
      </p:sp>
    </p:spTree>
    <p:extLst>
      <p:ext uri="{BB962C8B-B14F-4D97-AF65-F5344CB8AC3E}">
        <p14:creationId xmlns:p14="http://schemas.microsoft.com/office/powerpoint/2010/main" val="2267704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Forecast for the Community’s Future</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The Bronx area has seen significant developments since the first part of the 21</a:t>
            </a:r>
            <a:r>
              <a:rPr lang="en-US" baseline="30000" dirty="0" smtClean="0"/>
              <a:t>st</a:t>
            </a:r>
            <a:r>
              <a:rPr lang="en-US" dirty="0" smtClean="0"/>
              <a:t> century. These developments are in infrastructure (roads and housing), and healthcare.</a:t>
            </a:r>
          </a:p>
          <a:p>
            <a:r>
              <a:rPr lang="en-US" dirty="0" smtClean="0"/>
              <a:t>In the near future, the Bronx area can be predicted to have several technological developments and industries also are seen to spring up in this potential area.</a:t>
            </a:r>
            <a:endParaRPr lang="en-US" dirty="0"/>
          </a:p>
        </p:txBody>
      </p:sp>
    </p:spTree>
    <p:extLst>
      <p:ext uri="{BB962C8B-B14F-4D97-AF65-F5344CB8AC3E}">
        <p14:creationId xmlns:p14="http://schemas.microsoft.com/office/powerpoint/2010/main" val="414464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Place </a:t>
            </a:r>
            <a:r>
              <a:rPr lang="en-US" b="1" dirty="0"/>
              <a:t>sign or symbolic community indicator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524000"/>
            <a:ext cx="5715000" cy="3581400"/>
          </a:xfrm>
        </p:spPr>
      </p:pic>
    </p:spTree>
    <p:extLst>
      <p:ext uri="{BB962C8B-B14F-4D97-AF65-F5344CB8AC3E}">
        <p14:creationId xmlns:p14="http://schemas.microsoft.com/office/powerpoint/2010/main" val="3087712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Demographics</a:t>
            </a:r>
            <a:r>
              <a:rPr lang="en-US" dirty="0"/>
              <a:t/>
            </a:r>
            <a:br>
              <a:rPr lang="en-US" dirty="0"/>
            </a:br>
            <a:r>
              <a:rPr lang="en-US" dirty="0"/>
              <a:t>Population Density</a:t>
            </a:r>
            <a:br>
              <a:rPr lang="en-US" dirty="0"/>
            </a:br>
            <a:endParaRPr lang="en-US" dirty="0"/>
          </a:p>
        </p:txBody>
      </p:sp>
      <p:graphicFrame>
        <p:nvGraphicFramePr>
          <p:cNvPr id="6" name="Content Placeholder 5"/>
          <p:cNvGraphicFramePr>
            <a:graphicFrameLocks noGrp="1"/>
          </p:cNvGraphicFramePr>
          <p:nvPr>
            <p:ph idx="1"/>
          </p:nvPr>
        </p:nvGraphicFramePr>
        <p:xfrm>
          <a:off x="457200" y="2765901"/>
          <a:ext cx="8229600" cy="2194560"/>
        </p:xfrm>
        <a:graphic>
          <a:graphicData uri="http://schemas.openxmlformats.org/drawingml/2006/table">
            <a:tbl>
              <a:tblPr/>
              <a:tblGrid>
                <a:gridCol w="1028700"/>
                <a:gridCol w="1028700"/>
                <a:gridCol w="1028700"/>
                <a:gridCol w="1028700"/>
                <a:gridCol w="1028700"/>
                <a:gridCol w="1028700"/>
                <a:gridCol w="1028700"/>
                <a:gridCol w="1028700"/>
              </a:tblGrid>
              <a:tr h="0">
                <a:tc gridSpan="2">
                  <a:txBody>
                    <a:bodyPr/>
                    <a:lstStyle/>
                    <a:p>
                      <a:pPr algn="ctr"/>
                      <a:r>
                        <a:rPr lang="en-US" dirty="0">
                          <a:effectLst/>
                        </a:rPr>
                        <a:t>Jurisdiction</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EDEBB"/>
                    </a:solidFill>
                  </a:tcPr>
                </a:tc>
                <a:tc hMerge="1">
                  <a:txBody>
                    <a:bodyPr/>
                    <a:lstStyle/>
                    <a:p>
                      <a:endParaRPr lang="en-US"/>
                    </a:p>
                  </a:txBody>
                  <a:tcPr/>
                </a:tc>
                <a:tc>
                  <a:txBody>
                    <a:bodyPr/>
                    <a:lstStyle/>
                    <a:p>
                      <a:pPr algn="ctr"/>
                      <a:r>
                        <a:rPr lang="en-US">
                          <a:effectLst/>
                        </a:rPr>
                        <a:t>Population</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EDEBB"/>
                    </a:solidFill>
                  </a:tcPr>
                </a:tc>
                <a:tc>
                  <a:txBody>
                    <a:bodyPr/>
                    <a:lstStyle/>
                    <a:p>
                      <a:pPr algn="ctr"/>
                      <a:r>
                        <a:rPr lang="en-US">
                          <a:effectLst/>
                        </a:rPr>
                        <a:t>GDP</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EDEBB"/>
                    </a:solidFill>
                  </a:tcPr>
                </a:tc>
                <a:tc gridSpan="2">
                  <a:txBody>
                    <a:bodyPr/>
                    <a:lstStyle/>
                    <a:p>
                      <a:pPr algn="ctr"/>
                      <a:r>
                        <a:rPr lang="en-US">
                          <a:effectLst/>
                        </a:rPr>
                        <a:t>Land area</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EDEBB"/>
                    </a:solidFill>
                  </a:tcPr>
                </a:tc>
                <a:tc hMerge="1">
                  <a:txBody>
                    <a:bodyPr/>
                    <a:lstStyle/>
                    <a:p>
                      <a:endParaRPr lang="en-US"/>
                    </a:p>
                  </a:txBody>
                  <a:tcPr/>
                </a:tc>
                <a:tc gridSpan="2">
                  <a:txBody>
                    <a:bodyPr/>
                    <a:lstStyle/>
                    <a:p>
                      <a:pPr algn="ctr"/>
                      <a:r>
                        <a:rPr lang="en-US">
                          <a:effectLst/>
                        </a:rPr>
                        <a:t>Density</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EDEBB"/>
                    </a:solidFill>
                  </a:tcPr>
                </a:tc>
                <a:tc hMerge="1">
                  <a:txBody>
                    <a:bodyPr/>
                    <a:lstStyle/>
                    <a:p>
                      <a:endParaRPr lang="en-US"/>
                    </a:p>
                  </a:txBody>
                  <a:tcPr/>
                </a:tc>
              </a:tr>
              <a:tr h="0">
                <a:tc>
                  <a:txBody>
                    <a:bodyPr/>
                    <a:lstStyle/>
                    <a:p>
                      <a:pPr algn="ctr"/>
                      <a:r>
                        <a:rPr lang="en-US" b="0">
                          <a:effectLst/>
                        </a:rPr>
                        <a:t>Borough</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County</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Census</a:t>
                      </a:r>
                      <a:br>
                        <a:rPr lang="en-US" b="0">
                          <a:effectLst/>
                        </a:rPr>
                      </a:br>
                      <a:r>
                        <a:rPr lang="en-US" b="0">
                          <a:effectLst/>
                        </a:rPr>
                        <a:t>(2020)</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billions</a:t>
                      </a:r>
                      <a:br>
                        <a:rPr lang="en-US" b="0">
                          <a:effectLst/>
                        </a:rPr>
                      </a:br>
                      <a:r>
                        <a:rPr lang="en-US" b="0">
                          <a:effectLst/>
                        </a:rPr>
                        <a:t>(2012 US$)</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square</a:t>
                      </a:r>
                      <a:br>
                        <a:rPr lang="en-US" b="0">
                          <a:effectLst/>
                        </a:rPr>
                      </a:br>
                      <a:r>
                        <a:rPr lang="en-US" b="0">
                          <a:effectLst/>
                        </a:rPr>
                        <a:t>miles</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square</a:t>
                      </a:r>
                      <a:br>
                        <a:rPr lang="en-US" b="0">
                          <a:effectLst/>
                        </a:rPr>
                      </a:br>
                      <a:r>
                        <a:rPr lang="en-US" b="0">
                          <a:effectLst/>
                        </a:rPr>
                        <a:t>km</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persons /</a:t>
                      </a:r>
                      <a:br>
                        <a:rPr lang="en-US" b="0">
                          <a:effectLst/>
                        </a:rPr>
                      </a:br>
                      <a:r>
                        <a:rPr lang="en-US" b="0">
                          <a:effectLst/>
                        </a:rPr>
                        <a:t>mi</a:t>
                      </a:r>
                      <a:r>
                        <a:rPr lang="en-US" b="0" baseline="30000">
                          <a:effectLst/>
                        </a:rPr>
                        <a:t>2</a:t>
                      </a:r>
                      <a:endParaRPr lang="en-US" b="0">
                        <a:effectLst/>
                      </a:endParaRP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c>
                  <a:txBody>
                    <a:bodyPr/>
                    <a:lstStyle/>
                    <a:p>
                      <a:pPr algn="ctr"/>
                      <a:r>
                        <a:rPr lang="en-US" b="0">
                          <a:effectLst/>
                        </a:rPr>
                        <a:t>persons /</a:t>
                      </a:r>
                      <a:br>
                        <a:rPr lang="en-US" b="0">
                          <a:effectLst/>
                        </a:rPr>
                      </a:br>
                      <a:r>
                        <a:rPr lang="en-US" b="0">
                          <a:effectLst/>
                        </a:rPr>
                        <a:t>km</a:t>
                      </a:r>
                      <a:r>
                        <a:rPr lang="en-US" b="0" baseline="30000">
                          <a:effectLst/>
                        </a:rPr>
                        <a:t>2</a:t>
                      </a:r>
                      <a:endParaRPr lang="en-US" b="0">
                        <a:effectLst/>
                      </a:endParaRP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FEFCC"/>
                    </a:solidFill>
                  </a:tcPr>
                </a:tc>
              </a:tr>
              <a:tr h="0">
                <a:tc>
                  <a:txBody>
                    <a:bodyPr/>
                    <a:lstStyle/>
                    <a:p>
                      <a:pPr algn="ctr"/>
                      <a:r>
                        <a:rPr lang="en-US" b="1">
                          <a:effectLst/>
                        </a:rPr>
                        <a:t>The Bronx</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D700"/>
                    </a:solidFill>
                  </a:tcPr>
                </a:tc>
                <a:tc>
                  <a:txBody>
                    <a:bodyPr/>
                    <a:lstStyle/>
                    <a:p>
                      <a:pPr algn="ctr"/>
                      <a:r>
                        <a:rPr lang="en-US" b="1">
                          <a:effectLst/>
                        </a:rPr>
                        <a:t>Bronx</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a:effectLst/>
                        </a:rPr>
                        <a:t>1,472,654</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a:effectLst/>
                        </a:rPr>
                        <a:t>$ 42.695</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a:effectLst/>
                        </a:rPr>
                        <a:t>42.2</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a:effectLst/>
                        </a:rPr>
                        <a:t>109.3</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a:effectLst/>
                        </a:rPr>
                        <a:t>34,920</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c>
                  <a:txBody>
                    <a:bodyPr/>
                    <a:lstStyle/>
                    <a:p>
                      <a:r>
                        <a:rPr lang="en-US" b="1" dirty="0">
                          <a:effectLst/>
                        </a:rPr>
                        <a:t>13,482</a:t>
                      </a:r>
                      <a:endParaRPr lang="en-US" dirty="0">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FFACD"/>
                    </a:solidFill>
                  </a:tcPr>
                </a:tc>
              </a:tr>
            </a:tbl>
          </a:graphicData>
        </a:graphic>
      </p:graphicFrame>
    </p:spTree>
    <p:extLst>
      <p:ext uri="{BB962C8B-B14F-4D97-AF65-F5344CB8AC3E}">
        <p14:creationId xmlns:p14="http://schemas.microsoft.com/office/powerpoint/2010/main" val="1100714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Age &amp; Gender Distribution</a:t>
            </a:r>
            <a:br>
              <a:rPr lang="en-US" dirty="0"/>
            </a:br>
            <a:endParaRPr lang="en-US" dirty="0"/>
          </a:p>
        </p:txBody>
      </p:sp>
      <p:sp>
        <p:nvSpPr>
          <p:cNvPr id="3" name="Content Placeholder 2"/>
          <p:cNvSpPr>
            <a:spLocks noGrp="1"/>
          </p:cNvSpPr>
          <p:nvPr>
            <p:ph idx="1"/>
          </p:nvPr>
        </p:nvSpPr>
        <p:spPr>
          <a:xfrm>
            <a:off x="457200" y="990600"/>
            <a:ext cx="8229600" cy="5105400"/>
          </a:xfrm>
        </p:spPr>
        <p:txBody>
          <a:bodyPr>
            <a:normAutofit/>
          </a:bodyPr>
          <a:lstStyle/>
          <a:p>
            <a:pPr marL="0" indent="0">
              <a:buNone/>
            </a:pPr>
            <a:r>
              <a:rPr lang="en-US" b="1" dirty="0" smtClean="0"/>
              <a:t>Population </a:t>
            </a:r>
            <a:r>
              <a:rPr lang="en-US" b="1" dirty="0"/>
              <a:t>by age range</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70606050"/>
              </p:ext>
            </p:extLst>
          </p:nvPr>
        </p:nvGraphicFramePr>
        <p:xfrm>
          <a:off x="1371600" y="1600200"/>
          <a:ext cx="6096000" cy="4389120"/>
        </p:xfrm>
        <a:graphic>
          <a:graphicData uri="http://schemas.openxmlformats.org/drawingml/2006/table">
            <a:tbl>
              <a:tblPr firstRow="1" bandRow="1">
                <a:tableStyleId>{5C22544A-7EE6-4342-B048-85BDC9FD1C3A}</a:tableStyleId>
              </a:tblPr>
              <a:tblGrid>
                <a:gridCol w="3048000"/>
                <a:gridCol w="3048000"/>
              </a:tblGrid>
              <a:tr h="285991">
                <a:tc>
                  <a:txBody>
                    <a:bodyPr/>
                    <a:lstStyle/>
                    <a:p>
                      <a:pPr algn="ctr"/>
                      <a:r>
                        <a:rPr lang="en-US" dirty="0" smtClean="0"/>
                        <a:t>age</a:t>
                      </a:r>
                      <a:endParaRPr lang="en-US" dirty="0"/>
                    </a:p>
                  </a:txBody>
                  <a:tcPr/>
                </a:tc>
                <a:tc>
                  <a:txBody>
                    <a:bodyPr/>
                    <a:lstStyle/>
                    <a:p>
                      <a:r>
                        <a:rPr lang="en-US" dirty="0" smtClean="0"/>
                        <a:t> percentage</a:t>
                      </a:r>
                      <a:endParaRPr lang="en-US" dirty="0"/>
                    </a:p>
                  </a:txBody>
                  <a:tcPr/>
                </a:tc>
              </a:tr>
              <a:tr h="339696">
                <a:tc>
                  <a:txBody>
                    <a:bodyPr/>
                    <a:lstStyle/>
                    <a:p>
                      <a:pPr algn="ctr"/>
                      <a:r>
                        <a:rPr lang="en-US" dirty="0" smtClean="0"/>
                        <a:t>0 –</a:t>
                      </a:r>
                      <a:r>
                        <a:rPr lang="en-US" baseline="0" dirty="0" smtClean="0"/>
                        <a:t> 9</a:t>
                      </a:r>
                      <a:endParaRPr lang="en-US" dirty="0"/>
                    </a:p>
                  </a:txBody>
                  <a:tcPr/>
                </a:tc>
                <a:tc>
                  <a:txBody>
                    <a:bodyPr/>
                    <a:lstStyle/>
                    <a:p>
                      <a:pPr algn="ctr"/>
                      <a:r>
                        <a:rPr lang="en-US" dirty="0" smtClean="0"/>
                        <a:t>16%</a:t>
                      </a:r>
                      <a:endParaRPr lang="en-US" dirty="0"/>
                    </a:p>
                  </a:txBody>
                  <a:tcPr/>
                </a:tc>
              </a:tr>
              <a:tr h="339696">
                <a:tc>
                  <a:txBody>
                    <a:bodyPr/>
                    <a:lstStyle/>
                    <a:p>
                      <a:pPr algn="ctr"/>
                      <a:r>
                        <a:rPr lang="en-US" dirty="0" smtClean="0"/>
                        <a:t>10 – 19</a:t>
                      </a:r>
                      <a:endParaRPr lang="en-US" dirty="0"/>
                    </a:p>
                  </a:txBody>
                  <a:tcPr/>
                </a:tc>
                <a:tc>
                  <a:txBody>
                    <a:bodyPr/>
                    <a:lstStyle/>
                    <a:p>
                      <a:pPr algn="ctr"/>
                      <a:r>
                        <a:rPr lang="en-US" dirty="0" smtClean="0"/>
                        <a:t>14%</a:t>
                      </a:r>
                      <a:endParaRPr lang="en-US" dirty="0"/>
                    </a:p>
                  </a:txBody>
                  <a:tcPr/>
                </a:tc>
              </a:tr>
              <a:tr h="457200">
                <a:tc>
                  <a:txBody>
                    <a:bodyPr/>
                    <a:lstStyle/>
                    <a:p>
                      <a:pPr algn="ctr"/>
                      <a:r>
                        <a:rPr lang="en-US" dirty="0" smtClean="0"/>
                        <a:t>20 – 29</a:t>
                      </a:r>
                      <a:endParaRPr lang="en-US" dirty="0"/>
                    </a:p>
                  </a:txBody>
                  <a:tcPr/>
                </a:tc>
                <a:tc>
                  <a:txBody>
                    <a:bodyPr/>
                    <a:lstStyle/>
                    <a:p>
                      <a:pPr algn="ctr"/>
                      <a:r>
                        <a:rPr lang="en-US" dirty="0" smtClean="0"/>
                        <a:t>17%</a:t>
                      </a:r>
                      <a:endParaRPr lang="en-US" dirty="0"/>
                    </a:p>
                  </a:txBody>
                  <a:tcPr/>
                </a:tc>
              </a:tr>
              <a:tr h="457200">
                <a:tc>
                  <a:txBody>
                    <a:bodyPr/>
                    <a:lstStyle/>
                    <a:p>
                      <a:pPr algn="ctr"/>
                      <a:r>
                        <a:rPr lang="en-US" dirty="0" smtClean="0"/>
                        <a:t>30 – 39</a:t>
                      </a:r>
                      <a:endParaRPr lang="en-US" dirty="0"/>
                    </a:p>
                  </a:txBody>
                  <a:tcPr/>
                </a:tc>
                <a:tc>
                  <a:txBody>
                    <a:bodyPr/>
                    <a:lstStyle/>
                    <a:p>
                      <a:pPr algn="ctr"/>
                      <a:r>
                        <a:rPr lang="en-US" dirty="0" smtClean="0"/>
                        <a:t>14%</a:t>
                      </a:r>
                      <a:endParaRPr lang="en-US" dirty="0"/>
                    </a:p>
                  </a:txBody>
                  <a:tcPr/>
                </a:tc>
              </a:tr>
              <a:tr h="1356360">
                <a:tc>
                  <a:txBody>
                    <a:bodyPr/>
                    <a:lstStyle/>
                    <a:p>
                      <a:pPr algn="ctr"/>
                      <a:r>
                        <a:rPr lang="en-US" dirty="0" smtClean="0"/>
                        <a:t>40 – 49</a:t>
                      </a:r>
                    </a:p>
                    <a:p>
                      <a:pPr algn="ctr"/>
                      <a:endParaRPr lang="en-US" dirty="0" smtClean="0"/>
                    </a:p>
                    <a:p>
                      <a:pPr algn="ctr"/>
                      <a:r>
                        <a:rPr lang="en-US" dirty="0" smtClean="0"/>
                        <a:t>50 – 59 </a:t>
                      </a:r>
                    </a:p>
                    <a:p>
                      <a:pPr algn="ctr"/>
                      <a:r>
                        <a:rPr lang="en-US" dirty="0" smtClean="0"/>
                        <a:t>60 – 69</a:t>
                      </a:r>
                    </a:p>
                    <a:p>
                      <a:pPr algn="ctr"/>
                      <a:r>
                        <a:rPr lang="en-US" dirty="0" smtClean="0"/>
                        <a:t>70</a:t>
                      </a:r>
                      <a:r>
                        <a:rPr lang="en-US" baseline="0" dirty="0" smtClean="0"/>
                        <a:t> – 70</a:t>
                      </a:r>
                    </a:p>
                    <a:p>
                      <a:pPr algn="ctr"/>
                      <a:r>
                        <a:rPr lang="en-US" baseline="0" dirty="0" smtClean="0"/>
                        <a:t>80+</a:t>
                      </a:r>
                      <a:endParaRPr lang="en-US" dirty="0"/>
                    </a:p>
                  </a:txBody>
                  <a:tcPr/>
                </a:tc>
                <a:tc>
                  <a:txBody>
                    <a:bodyPr/>
                    <a:lstStyle/>
                    <a:p>
                      <a:pPr algn="ctr"/>
                      <a:r>
                        <a:rPr lang="en-US" dirty="0" smtClean="0"/>
                        <a:t>12%</a:t>
                      </a:r>
                    </a:p>
                    <a:p>
                      <a:pPr algn="ctr"/>
                      <a:endParaRPr lang="en-US" dirty="0" smtClean="0"/>
                    </a:p>
                    <a:p>
                      <a:pPr algn="ctr"/>
                      <a:r>
                        <a:rPr lang="en-US" dirty="0" smtClean="0"/>
                        <a:t>13%</a:t>
                      </a:r>
                    </a:p>
                    <a:p>
                      <a:pPr algn="ctr"/>
                      <a:r>
                        <a:rPr lang="en-US" dirty="0" smtClean="0"/>
                        <a:t>8%</a:t>
                      </a:r>
                    </a:p>
                    <a:p>
                      <a:pPr algn="ctr"/>
                      <a:r>
                        <a:rPr lang="en-US" dirty="0" smtClean="0"/>
                        <a:t>5%</a:t>
                      </a:r>
                    </a:p>
                    <a:p>
                      <a:pPr algn="ctr"/>
                      <a:r>
                        <a:rPr lang="en-US" dirty="0" smtClean="0"/>
                        <a:t>1%</a:t>
                      </a:r>
                      <a:endParaRPr lang="en-US" dirty="0"/>
                    </a:p>
                  </a:txBody>
                  <a:tcPr/>
                </a:tc>
              </a:tr>
              <a:tr h="457200">
                <a:tc>
                  <a:txBody>
                    <a:bodyPr/>
                    <a:lstStyle/>
                    <a:p>
                      <a:pPr algn="ctr"/>
                      <a:r>
                        <a:rPr lang="en-US" dirty="0" smtClean="0">
                          <a:solidFill>
                            <a:srgbClr val="FF0000"/>
                          </a:solidFill>
                          <a:effectLst>
                            <a:outerShdw blurRad="38100" dist="38100" dir="2700000" algn="tl">
                              <a:srgbClr val="000000">
                                <a:alpha val="43137"/>
                              </a:srgbClr>
                            </a:outerShdw>
                          </a:effectLst>
                        </a:rPr>
                        <a:t>Females</a:t>
                      </a:r>
                    </a:p>
                    <a:p>
                      <a:pPr algn="ctr"/>
                      <a:r>
                        <a:rPr lang="en-US" dirty="0" smtClean="0">
                          <a:solidFill>
                            <a:srgbClr val="FF0000"/>
                          </a:solidFill>
                          <a:effectLst>
                            <a:outerShdw blurRad="38100" dist="38100" dir="2700000" algn="tl">
                              <a:srgbClr val="000000">
                                <a:alpha val="43137"/>
                              </a:srgbClr>
                            </a:outerShdw>
                          </a:effectLst>
                        </a:rPr>
                        <a:t>55 %</a:t>
                      </a:r>
                      <a:endParaRPr lang="en-US" dirty="0">
                        <a:solidFill>
                          <a:srgbClr val="FF0000"/>
                        </a:solidFill>
                        <a:effectLst>
                          <a:outerShdw blurRad="38100" dist="38100" dir="2700000" algn="tl">
                            <a:srgbClr val="000000">
                              <a:alpha val="43137"/>
                            </a:srgbClr>
                          </a:outerShdw>
                        </a:effectLst>
                      </a:endParaRPr>
                    </a:p>
                  </a:txBody>
                  <a:tcPr/>
                </a:tc>
                <a:tc>
                  <a:txBody>
                    <a:bodyPr/>
                    <a:lstStyle/>
                    <a:p>
                      <a:pPr algn="ctr"/>
                      <a:r>
                        <a:rPr lang="en-US" dirty="0" smtClean="0">
                          <a:solidFill>
                            <a:srgbClr val="FF0000"/>
                          </a:solidFill>
                          <a:effectLst>
                            <a:outerShdw blurRad="38100" dist="38100" dir="2700000" algn="tl">
                              <a:srgbClr val="000000">
                                <a:alpha val="43137"/>
                              </a:srgbClr>
                            </a:outerShdw>
                          </a:effectLst>
                        </a:rPr>
                        <a:t>Males </a:t>
                      </a:r>
                    </a:p>
                    <a:p>
                      <a:pPr algn="ctr"/>
                      <a:r>
                        <a:rPr lang="en-US" dirty="0" smtClean="0">
                          <a:solidFill>
                            <a:srgbClr val="FF0000"/>
                          </a:solidFill>
                          <a:effectLst>
                            <a:outerShdw blurRad="38100" dist="38100" dir="2700000" algn="tl">
                              <a:srgbClr val="000000">
                                <a:alpha val="43137"/>
                              </a:srgbClr>
                            </a:outerShdw>
                          </a:effectLst>
                        </a:rPr>
                        <a:t>45%</a:t>
                      </a:r>
                      <a:endParaRPr lang="en-US" dirty="0">
                        <a:solidFill>
                          <a:srgbClr val="FF0000"/>
                        </a:solidFill>
                        <a:effectLst>
                          <a:outerShdw blurRad="38100" dist="38100" dir="2700000" algn="tl">
                            <a:srgbClr val="000000">
                              <a:alpha val="43137"/>
                            </a:srgbClr>
                          </a:outerShdw>
                        </a:effectLst>
                      </a:endParaRPr>
                    </a:p>
                  </a:txBody>
                  <a:tcPr/>
                </a:tc>
              </a:tr>
            </a:tbl>
          </a:graphicData>
        </a:graphic>
      </p:graphicFrame>
    </p:spTree>
    <p:extLst>
      <p:ext uri="{BB962C8B-B14F-4D97-AF65-F5344CB8AC3E}">
        <p14:creationId xmlns:p14="http://schemas.microsoft.com/office/powerpoint/2010/main" val="95875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Marital Status</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Marital status display.</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86000"/>
            <a:ext cx="7086599"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75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Racial </a:t>
            </a:r>
            <a:r>
              <a:rPr lang="en-US" dirty="0" smtClean="0"/>
              <a:t>and Ethnic Distribution</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5812834"/>
              </p:ext>
            </p:extLst>
          </p:nvPr>
        </p:nvGraphicFramePr>
        <p:xfrm>
          <a:off x="457200" y="2080101"/>
          <a:ext cx="2743200" cy="3840480"/>
        </p:xfrm>
        <a:graphic>
          <a:graphicData uri="http://schemas.openxmlformats.org/drawingml/2006/table">
            <a:tbl>
              <a:tblPr/>
              <a:tblGrid>
                <a:gridCol w="1371600"/>
                <a:gridCol w="1371600"/>
              </a:tblGrid>
              <a:tr h="0">
                <a:tc>
                  <a:txBody>
                    <a:bodyPr/>
                    <a:lstStyle/>
                    <a:p>
                      <a:pPr algn="ctr"/>
                      <a:r>
                        <a:rPr lang="en-US">
                          <a:effectLst/>
                        </a:rPr>
                        <a:t>Race</a:t>
                      </a: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c>
                  <a:txBody>
                    <a:bodyPr/>
                    <a:lstStyle/>
                    <a:p>
                      <a:pPr algn="ctr"/>
                      <a:r>
                        <a:rPr lang="en-US">
                          <a:effectLst/>
                        </a:rPr>
                        <a:t>2018</a:t>
                      </a:r>
                      <a:r>
                        <a:rPr lang="en-US" b="0" i="0" u="none" strike="noStrike" baseline="30000">
                          <a:solidFill>
                            <a:srgbClr val="0645AD"/>
                          </a:solidFill>
                          <a:effectLst/>
                          <a:hlinkClick r:id="rId2"/>
                        </a:rPr>
                        <a:t>[108]</a:t>
                      </a:r>
                      <a:endParaRPr lang="en-US">
                        <a:effectLst/>
                      </a:endParaRPr>
                    </a:p>
                  </a:txBody>
                  <a:tcPr marR="200025"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EAECF0"/>
                    </a:solidFill>
                  </a:tcPr>
                </a:tc>
              </a:tr>
              <a:tr h="0">
                <a:tc>
                  <a:txBody>
                    <a:bodyPr/>
                    <a:lstStyle/>
                    <a:p>
                      <a:r>
                        <a:rPr lang="en-US" u="none" strike="noStrike" dirty="0">
                          <a:solidFill>
                            <a:srgbClr val="0645AD"/>
                          </a:solidFill>
                          <a:effectLst/>
                          <a:hlinkClick r:id="rId3" tooltip="White Americans"/>
                        </a:rPr>
                        <a:t>White</a:t>
                      </a:r>
                      <a:endParaRPr lang="en-US" dirty="0">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US">
                          <a:effectLst/>
                        </a:rPr>
                        <a:t>44.9%</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r>
                        <a:rPr lang="en-US">
                          <a:effectLst/>
                        </a:rPr>
                        <a:t>—Non-Hispanic</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US">
                          <a:effectLst/>
                        </a:rPr>
                        <a:t>9.1%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r>
                        <a:rPr lang="en-US" u="none" strike="noStrike">
                          <a:solidFill>
                            <a:srgbClr val="0645AD"/>
                          </a:solidFill>
                          <a:effectLst/>
                          <a:hlinkClick r:id="rId4" tooltip="African Americans"/>
                        </a:rPr>
                        <a:t>Black or African American</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US">
                          <a:effectLst/>
                        </a:rPr>
                        <a:t>43.6%</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r>
                        <a:rPr lang="en-US" u="none" strike="noStrike">
                          <a:solidFill>
                            <a:srgbClr val="0645AD"/>
                          </a:solidFill>
                          <a:effectLst/>
                          <a:hlinkClick r:id="rId5" tooltip="Hispanic and Latino Americans"/>
                        </a:rPr>
                        <a:t>Hispanic or Latino</a:t>
                      </a:r>
                      <a:r>
                        <a:rPr lang="en-US">
                          <a:effectLst/>
                        </a:rPr>
                        <a:t> (of any race)</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US">
                          <a:effectLst/>
                        </a:rPr>
                        <a:t>56.4%</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r h="0">
                <a:tc>
                  <a:txBody>
                    <a:bodyPr/>
                    <a:lstStyle/>
                    <a:p>
                      <a:r>
                        <a:rPr lang="en-US" u="none" strike="noStrike">
                          <a:solidFill>
                            <a:srgbClr val="0645AD"/>
                          </a:solidFill>
                          <a:effectLst/>
                          <a:hlinkClick r:id="rId6" tooltip="Asian Americans"/>
                        </a:rPr>
                        <a:t>Asian</a:t>
                      </a:r>
                      <a:endParaRPr lang="en-US">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4.5%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r>
            </a:tbl>
          </a:graphicData>
        </a:graphic>
      </p:graphicFrame>
    </p:spTree>
    <p:extLst>
      <p:ext uri="{BB962C8B-B14F-4D97-AF65-F5344CB8AC3E}">
        <p14:creationId xmlns:p14="http://schemas.microsoft.com/office/powerpoint/2010/main" val="1784931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Appearance of Population on the streets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524000"/>
            <a:ext cx="7162799" cy="3962400"/>
          </a:xfrm>
        </p:spPr>
      </p:pic>
    </p:spTree>
    <p:extLst>
      <p:ext uri="{BB962C8B-B14F-4D97-AF65-F5344CB8AC3E}">
        <p14:creationId xmlns:p14="http://schemas.microsoft.com/office/powerpoint/2010/main" val="329283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
            </a:r>
            <a:br>
              <a:rPr lang="en-US" b="1" dirty="0" smtClean="0"/>
            </a:br>
            <a:r>
              <a:rPr lang="en-US" b="1" dirty="0" smtClean="0"/>
              <a:t>Housing</a:t>
            </a:r>
            <a:r>
              <a:rPr lang="en-US" dirty="0"/>
              <a:t/>
            </a:r>
            <a:br>
              <a:rPr lang="en-US" dirty="0"/>
            </a:br>
            <a:r>
              <a:rPr lang="en-US" dirty="0" err="1"/>
              <a:t>Housing</a:t>
            </a:r>
            <a:r>
              <a:rPr lang="en-US" dirty="0"/>
              <a:t> </a:t>
            </a:r>
            <a:r>
              <a:rPr lang="en-US" dirty="0" smtClean="0"/>
              <a:t>density an type of housing</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1676401"/>
            <a:ext cx="7405688"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237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Affordability of Housing </a:t>
            </a:r>
            <a:br>
              <a:rPr lang="en-US" dirty="0"/>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Housing has been seen to be unaffordable in </a:t>
            </a:r>
            <a:r>
              <a:rPr lang="en-US" dirty="0"/>
              <a:t>B</a:t>
            </a:r>
            <a:r>
              <a:rPr lang="en-US" dirty="0" smtClean="0"/>
              <a:t>ronx. Both the medium earning population and the low income earners barely have access to affordable shelter/housing.</a:t>
            </a:r>
          </a:p>
          <a:p>
            <a:pPr marL="0" indent="0">
              <a:buNone/>
            </a:pPr>
            <a:r>
              <a:rPr lang="en-US" dirty="0" smtClean="0"/>
              <a:t>This is because most of the people live in rental houses which are generally expensive and not affordable for the population that most is dependent on casual jobs.</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801288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Ownership versus Rentals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3701908"/>
              </p:ext>
            </p:extLst>
          </p:nvPr>
        </p:nvGraphicFramePr>
        <p:xfrm>
          <a:off x="457200" y="1600200"/>
          <a:ext cx="5486400" cy="741680"/>
        </p:xfrm>
        <a:graphic>
          <a:graphicData uri="http://schemas.openxmlformats.org/drawingml/2006/table">
            <a:tbl>
              <a:tblPr firstRow="1" bandRow="1">
                <a:tableStyleId>{5C22544A-7EE6-4342-B048-85BDC9FD1C3A}</a:tableStyleId>
              </a:tblPr>
              <a:tblGrid>
                <a:gridCol w="1828800"/>
                <a:gridCol w="1828800"/>
                <a:gridCol w="1828800"/>
              </a:tblGrid>
              <a:tr h="370840">
                <a:tc>
                  <a:txBody>
                    <a:bodyPr/>
                    <a:lstStyle/>
                    <a:p>
                      <a:r>
                        <a:rPr lang="en-US" dirty="0" smtClean="0"/>
                        <a:t>Rented </a:t>
                      </a:r>
                      <a:endParaRPr lang="en-US" dirty="0"/>
                    </a:p>
                  </a:txBody>
                  <a:tcPr/>
                </a:tc>
                <a:tc>
                  <a:txBody>
                    <a:bodyPr/>
                    <a:lstStyle/>
                    <a:p>
                      <a:r>
                        <a:rPr lang="en-US" dirty="0" smtClean="0"/>
                        <a:t>Owned </a:t>
                      </a:r>
                      <a:endParaRPr lang="en-US" dirty="0"/>
                    </a:p>
                  </a:txBody>
                  <a:tcPr/>
                </a:tc>
                <a:tc>
                  <a:txBody>
                    <a:bodyPr/>
                    <a:lstStyle/>
                    <a:p>
                      <a:r>
                        <a:rPr lang="en-US" dirty="0" smtClean="0"/>
                        <a:t>Homeless </a:t>
                      </a:r>
                      <a:endParaRPr lang="en-US" dirty="0"/>
                    </a:p>
                  </a:txBody>
                  <a:tcPr/>
                </a:tc>
              </a:tr>
              <a:tr h="370840">
                <a:tc>
                  <a:txBody>
                    <a:bodyPr/>
                    <a:lstStyle/>
                    <a:p>
                      <a:r>
                        <a:rPr lang="en-US" dirty="0" smtClean="0"/>
                        <a:t>80%</a:t>
                      </a:r>
                      <a:endParaRPr lang="en-US" dirty="0"/>
                    </a:p>
                  </a:txBody>
                  <a:tcPr/>
                </a:tc>
                <a:tc>
                  <a:txBody>
                    <a:bodyPr/>
                    <a:lstStyle/>
                    <a:p>
                      <a:r>
                        <a:rPr lang="en-US" dirty="0" smtClean="0"/>
                        <a:t>18%</a:t>
                      </a:r>
                      <a:endParaRPr lang="en-US" dirty="0"/>
                    </a:p>
                  </a:txBody>
                  <a:tcPr/>
                </a:tc>
                <a:tc>
                  <a:txBody>
                    <a:bodyPr/>
                    <a:lstStyle/>
                    <a:p>
                      <a:r>
                        <a:rPr lang="en-US" dirty="0" smtClean="0"/>
                        <a:t>2%</a:t>
                      </a:r>
                      <a:endParaRPr lang="en-US" dirty="0"/>
                    </a:p>
                  </a:txBody>
                  <a:tcPr/>
                </a:tc>
              </a:tr>
            </a:tbl>
          </a:graphicData>
        </a:graphic>
      </p:graphicFrame>
      <p:graphicFrame>
        <p:nvGraphicFramePr>
          <p:cNvPr id="6" name="Chart 5"/>
          <p:cNvGraphicFramePr/>
          <p:nvPr>
            <p:extLst>
              <p:ext uri="{D42A27DB-BD31-4B8C-83A1-F6EECF244321}">
                <p14:modId xmlns:p14="http://schemas.microsoft.com/office/powerpoint/2010/main" val="3633276533"/>
              </p:ext>
            </p:extLst>
          </p:nvPr>
        </p:nvGraphicFramePr>
        <p:xfrm>
          <a:off x="1447800" y="2590800"/>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255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Condition of Neighborhoods in Community of Focus </a:t>
            </a:r>
            <a:endParaRPr lang="en-US" dirty="0"/>
          </a:p>
        </p:txBody>
      </p:sp>
      <p:sp>
        <p:nvSpPr>
          <p:cNvPr id="3" name="Content Placeholder 2"/>
          <p:cNvSpPr>
            <a:spLocks noGrp="1"/>
          </p:cNvSpPr>
          <p:nvPr>
            <p:ph idx="1"/>
          </p:nvPr>
        </p:nvSpPr>
        <p:spPr/>
        <p:txBody>
          <a:bodyPr/>
          <a:lstStyle/>
          <a:p>
            <a:pPr marL="0" indent="0">
              <a:buNone/>
            </a:pPr>
            <a:r>
              <a:rPr lang="en-US"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52600"/>
            <a:ext cx="7315200" cy="4419600"/>
          </a:xfrm>
          <a:prstGeom prst="rect">
            <a:avLst/>
          </a:prstGeom>
        </p:spPr>
      </p:pic>
    </p:spTree>
    <p:extLst>
      <p:ext uri="{BB962C8B-B14F-4D97-AF65-F5344CB8AC3E}">
        <p14:creationId xmlns:p14="http://schemas.microsoft.com/office/powerpoint/2010/main" val="108966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fontScale="90000"/>
          </a:bodyPr>
          <a:lstStyle/>
          <a:p>
            <a:pPr lvl="0"/>
            <a:r>
              <a:rPr lang="en-US" b="1" dirty="0"/>
              <a:t>Health Care &amp; Social Services</a:t>
            </a:r>
            <a:r>
              <a:rPr lang="en-US" dirty="0"/>
              <a:t/>
            </a:r>
            <a:br>
              <a:rPr lang="en-US" dirty="0"/>
            </a:br>
            <a:r>
              <a:rPr lang="en-US" dirty="0"/>
              <a:t>Adequacy of Health Care and Social</a:t>
            </a:r>
            <a:br>
              <a:rPr lang="en-US" dirty="0"/>
            </a:br>
            <a:r>
              <a:rPr lang="en-US" dirty="0"/>
              <a:t>   Services per key stakeholders.</a:t>
            </a:r>
            <a:br>
              <a:rPr lang="en-US" dirty="0"/>
            </a:br>
            <a:endParaRPr lang="en-US" dirty="0"/>
          </a:p>
        </p:txBody>
      </p:sp>
      <p:sp>
        <p:nvSpPr>
          <p:cNvPr id="3" name="Content Placeholder 2"/>
          <p:cNvSpPr>
            <a:spLocks noGrp="1"/>
          </p:cNvSpPr>
          <p:nvPr>
            <p:ph idx="1"/>
          </p:nvPr>
        </p:nvSpPr>
        <p:spPr>
          <a:xfrm>
            <a:off x="457200" y="2362200"/>
            <a:ext cx="8229600" cy="3763963"/>
          </a:xfrm>
        </p:spPr>
        <p:txBody>
          <a:bodyPr/>
          <a:lstStyle/>
          <a:p>
            <a:pPr marL="0" indent="0">
              <a:buNone/>
            </a:pPr>
            <a:r>
              <a:rPr lang="en-US" dirty="0" smtClean="0"/>
              <a:t>Health facilities in the area are well distributed within all the corners or Bronx an are quite affordable for the ever growing population.</a:t>
            </a:r>
          </a:p>
          <a:p>
            <a:pPr marL="0" indent="0">
              <a:buNone/>
            </a:pPr>
            <a:r>
              <a:rPr lang="en-US" dirty="0" smtClean="0"/>
              <a:t>Other social services in the area include,</a:t>
            </a:r>
          </a:p>
          <a:p>
            <a:pPr lvl="5"/>
            <a:r>
              <a:rPr lang="en-US" dirty="0" smtClean="0"/>
              <a:t>Mental health care </a:t>
            </a:r>
          </a:p>
          <a:p>
            <a:pPr lvl="5"/>
            <a:r>
              <a:rPr lang="en-US" dirty="0" smtClean="0"/>
              <a:t>Schools</a:t>
            </a:r>
          </a:p>
          <a:p>
            <a:pPr lvl="5"/>
            <a:r>
              <a:rPr lang="en-US" dirty="0" smtClean="0"/>
              <a:t>Child care centers</a:t>
            </a:r>
          </a:p>
          <a:p>
            <a:pPr marL="0" indent="0">
              <a:buNone/>
            </a:pPr>
            <a:endParaRPr lang="en-US" dirty="0"/>
          </a:p>
        </p:txBody>
      </p:sp>
    </p:spTree>
    <p:extLst>
      <p:ext uri="{BB962C8B-B14F-4D97-AF65-F5344CB8AC3E}">
        <p14:creationId xmlns:p14="http://schemas.microsoft.com/office/powerpoint/2010/main" val="1582510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
            </a:r>
            <a:br>
              <a:rPr lang="en-US" dirty="0" smtClean="0"/>
            </a:br>
            <a:r>
              <a:rPr lang="en-US" dirty="0" smtClean="0"/>
              <a:t>Geographic </a:t>
            </a:r>
            <a:r>
              <a:rPr lang="en-US" dirty="0"/>
              <a:t>Distribution of Health Care    and Social Service</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The image below shows the distribution of social amenities in the area.</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743200"/>
            <a:ext cx="6686550" cy="3200400"/>
          </a:xfrm>
          <a:prstGeom prst="rect">
            <a:avLst/>
          </a:prstGeom>
        </p:spPr>
      </p:pic>
    </p:spTree>
    <p:extLst>
      <p:ext uri="{BB962C8B-B14F-4D97-AF65-F5344CB8AC3E}">
        <p14:creationId xmlns:p14="http://schemas.microsoft.com/office/powerpoint/2010/main" val="3948190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Types of Services &amp; Resources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The services offered within these social services centers are.</a:t>
            </a:r>
          </a:p>
          <a:p>
            <a:pPr lvl="5"/>
            <a:r>
              <a:rPr lang="en-US" sz="3200" dirty="0" smtClean="0"/>
              <a:t>Education</a:t>
            </a:r>
          </a:p>
          <a:p>
            <a:pPr lvl="5"/>
            <a:r>
              <a:rPr lang="en-US" sz="3200" dirty="0" smtClean="0"/>
              <a:t>Health care</a:t>
            </a:r>
          </a:p>
          <a:p>
            <a:pPr lvl="5"/>
            <a:r>
              <a:rPr lang="en-US" sz="3200" dirty="0" smtClean="0"/>
              <a:t>Employment </a:t>
            </a:r>
          </a:p>
          <a:p>
            <a:pPr lvl="5"/>
            <a:r>
              <a:rPr lang="en-US" sz="3200" dirty="0" smtClean="0"/>
              <a:t>Transportation services </a:t>
            </a:r>
          </a:p>
          <a:p>
            <a:pPr lvl="5"/>
            <a:endParaRPr lang="en-US" dirty="0"/>
          </a:p>
        </p:txBody>
      </p:sp>
    </p:spTree>
    <p:extLst>
      <p:ext uri="{BB962C8B-B14F-4D97-AF65-F5344CB8AC3E}">
        <p14:creationId xmlns:p14="http://schemas.microsoft.com/office/powerpoint/2010/main" val="671707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
            </a:r>
            <a:br>
              <a:rPr lang="en-US" b="1" dirty="0" smtClean="0"/>
            </a:br>
            <a:r>
              <a:rPr lang="en-US" b="1" dirty="0" smtClean="0"/>
              <a:t>Indicator(s</a:t>
            </a:r>
            <a:r>
              <a:rPr lang="en-US" b="1" dirty="0"/>
              <a:t>) of 1-2 Social Support System of the Community</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828800"/>
            <a:ext cx="5715000" cy="4267200"/>
          </a:xfrm>
          <a:prstGeom prst="rect">
            <a:avLst/>
          </a:prstGeom>
        </p:spPr>
      </p:pic>
    </p:spTree>
    <p:extLst>
      <p:ext uri="{BB962C8B-B14F-4D97-AF65-F5344CB8AC3E}">
        <p14:creationId xmlns:p14="http://schemas.microsoft.com/office/powerpoint/2010/main" val="2893505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pPr lvl="0"/>
            <a:r>
              <a:rPr lang="en-US" b="1" dirty="0" smtClean="0"/>
              <a:t/>
            </a:r>
            <a:br>
              <a:rPr lang="en-US" b="1" dirty="0" smtClean="0"/>
            </a:br>
            <a:r>
              <a:rPr lang="en-US" b="1" dirty="0" smtClean="0"/>
              <a:t>Economy</a:t>
            </a:r>
            <a:r>
              <a:rPr lang="en-US" dirty="0"/>
              <a:t/>
            </a:r>
            <a:br>
              <a:rPr lang="en-US" dirty="0"/>
            </a:br>
            <a:r>
              <a:rPr lang="en-US" dirty="0"/>
              <a:t>Socioeconomic Status</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2866819"/>
              </p:ext>
            </p:extLst>
          </p:nvPr>
        </p:nvGraphicFramePr>
        <p:xfrm>
          <a:off x="381000" y="1676400"/>
          <a:ext cx="8077200" cy="3886198"/>
        </p:xfrm>
        <a:graphic>
          <a:graphicData uri="http://schemas.openxmlformats.org/drawingml/2006/table">
            <a:tbl>
              <a:tblPr firstRow="1" bandRow="1">
                <a:tableStyleId>{5C22544A-7EE6-4342-B048-85BDC9FD1C3A}</a:tableStyleId>
              </a:tblPr>
              <a:tblGrid>
                <a:gridCol w="6321286"/>
                <a:gridCol w="1755914"/>
              </a:tblGrid>
              <a:tr h="997273">
                <a:tc>
                  <a:txBody>
                    <a:bodyPr/>
                    <a:lstStyle/>
                    <a:p>
                      <a:r>
                        <a:rPr lang="en-US" dirty="0" smtClean="0"/>
                        <a:t>Income range</a:t>
                      </a:r>
                      <a:endParaRPr lang="en-US" dirty="0"/>
                    </a:p>
                  </a:txBody>
                  <a:tcPr/>
                </a:tc>
                <a:tc>
                  <a:txBody>
                    <a:bodyPr/>
                    <a:lstStyle/>
                    <a:p>
                      <a:r>
                        <a:rPr lang="en-US" dirty="0" smtClean="0"/>
                        <a:t>Y-O-Y change</a:t>
                      </a:r>
                      <a:endParaRPr lang="en-US" dirty="0"/>
                    </a:p>
                  </a:txBody>
                  <a:tcPr/>
                </a:tc>
              </a:tr>
              <a:tr h="577785">
                <a:tc>
                  <a:txBody>
                    <a:bodyPr/>
                    <a:lstStyle/>
                    <a:p>
                      <a:r>
                        <a:rPr lang="en-US" dirty="0" smtClean="0"/>
                        <a:t>Average Household</a:t>
                      </a:r>
                      <a:r>
                        <a:rPr lang="en-US" baseline="0" dirty="0" smtClean="0"/>
                        <a:t> income</a:t>
                      </a:r>
                      <a:endParaRPr lang="en-US" dirty="0"/>
                    </a:p>
                  </a:txBody>
                  <a:tcPr/>
                </a:tc>
                <a:tc>
                  <a:txBody>
                    <a:bodyPr/>
                    <a:lstStyle/>
                    <a:p>
                      <a:r>
                        <a:rPr lang="en-US" dirty="0" smtClean="0"/>
                        <a:t>3.9%</a:t>
                      </a:r>
                      <a:endParaRPr lang="en-US" dirty="0"/>
                    </a:p>
                  </a:txBody>
                  <a:tcPr/>
                </a:tc>
              </a:tr>
              <a:tr h="577785">
                <a:tc>
                  <a:txBody>
                    <a:bodyPr/>
                    <a:lstStyle/>
                    <a:p>
                      <a:r>
                        <a:rPr lang="en-US" dirty="0" smtClean="0"/>
                        <a:t>Median</a:t>
                      </a:r>
                      <a:r>
                        <a:rPr lang="en-US" baseline="0" dirty="0" smtClean="0"/>
                        <a:t> household income</a:t>
                      </a:r>
                      <a:endParaRPr lang="en-US" dirty="0"/>
                    </a:p>
                  </a:txBody>
                  <a:tcPr/>
                </a:tc>
                <a:tc>
                  <a:txBody>
                    <a:bodyPr/>
                    <a:lstStyle/>
                    <a:p>
                      <a:r>
                        <a:rPr lang="en-US" dirty="0" smtClean="0"/>
                        <a:t>5.6%</a:t>
                      </a:r>
                      <a:endParaRPr lang="en-US" dirty="0"/>
                    </a:p>
                  </a:txBody>
                  <a:tcPr/>
                </a:tc>
              </a:tr>
              <a:tr h="577785">
                <a:tc>
                  <a:txBody>
                    <a:bodyPr/>
                    <a:lstStyle/>
                    <a:p>
                      <a:r>
                        <a:rPr lang="en-US" dirty="0" smtClean="0"/>
                        <a:t>People below poverty level</a:t>
                      </a:r>
                      <a:endParaRPr lang="en-US" dirty="0"/>
                    </a:p>
                  </a:txBody>
                  <a:tcPr/>
                </a:tc>
                <a:tc>
                  <a:txBody>
                    <a:bodyPr/>
                    <a:lstStyle/>
                    <a:p>
                      <a:r>
                        <a:rPr lang="en-US" dirty="0" smtClean="0"/>
                        <a:t>-3.9 %</a:t>
                      </a:r>
                      <a:endParaRPr lang="en-US" dirty="0"/>
                    </a:p>
                  </a:txBody>
                  <a:tcPr/>
                </a:tc>
              </a:tr>
              <a:tr h="577785">
                <a:tc>
                  <a:txBody>
                    <a:bodyPr/>
                    <a:lstStyle/>
                    <a:p>
                      <a:r>
                        <a:rPr lang="en-US" dirty="0" smtClean="0"/>
                        <a:t>People above</a:t>
                      </a:r>
                      <a:r>
                        <a:rPr lang="en-US" baseline="0" dirty="0" smtClean="0"/>
                        <a:t> poverty level</a:t>
                      </a:r>
                      <a:endParaRPr lang="en-US" dirty="0"/>
                    </a:p>
                  </a:txBody>
                  <a:tcPr/>
                </a:tc>
                <a:tc>
                  <a:txBody>
                    <a:bodyPr/>
                    <a:lstStyle/>
                    <a:p>
                      <a:r>
                        <a:rPr lang="en-US" dirty="0" smtClean="0"/>
                        <a:t>1.3%</a:t>
                      </a:r>
                      <a:endParaRPr lang="en-US" dirty="0"/>
                    </a:p>
                  </a:txBody>
                  <a:tcPr/>
                </a:tc>
              </a:tr>
              <a:tr h="577785">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45695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Financial Characteristics</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B</a:t>
            </a:r>
            <a:r>
              <a:rPr lang="en-US" dirty="0" smtClean="0"/>
              <a:t>ronx area is majorly made of medium earning persons. With the poverty rate at 26.4% in the year 2019, compared to the countywide 16%, the poverty level is seen to be higher in the area. The bigger percentage of the population earn less than 1200 USD annually. </a:t>
            </a:r>
          </a:p>
        </p:txBody>
      </p:sp>
    </p:spTree>
    <p:extLst>
      <p:ext uri="{BB962C8B-B14F-4D97-AF65-F5344CB8AC3E}">
        <p14:creationId xmlns:p14="http://schemas.microsoft.com/office/powerpoint/2010/main" val="3411812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Labor Force Characteristics</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Joblessness Rate in Bronx County, NY was 13.40% in August of 2021, as per the United States Federal Reserve. All things considered, Unemployment Rate in Bronx County, NY arrived at a record high of 24.60% in May of 2020 and a record low of 4.20 %in December of 2019</a:t>
            </a:r>
            <a:endParaRPr lang="en-US" dirty="0"/>
          </a:p>
        </p:txBody>
      </p:sp>
    </p:spTree>
    <p:extLst>
      <p:ext uri="{BB962C8B-B14F-4D97-AF65-F5344CB8AC3E}">
        <p14:creationId xmlns:p14="http://schemas.microsoft.com/office/powerpoint/2010/main" val="4242761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Shopping Availability/Accessibility</a:t>
            </a:r>
            <a:br>
              <a:rPr lang="en-US" dirty="0"/>
            </a:br>
            <a:endParaRPr lang="en-US" dirty="0"/>
          </a:p>
        </p:txBody>
      </p:sp>
      <p:sp>
        <p:nvSpPr>
          <p:cNvPr id="3" name="Content Placeholder 2"/>
          <p:cNvSpPr>
            <a:spLocks noGrp="1"/>
          </p:cNvSpPr>
          <p:nvPr>
            <p:ph idx="1"/>
          </p:nvPr>
        </p:nvSpPr>
        <p:spPr/>
        <p:txBody>
          <a:bodyPr/>
          <a:lstStyle/>
          <a:p>
            <a:pPr marL="0" indent="0">
              <a:buNone/>
            </a:pPr>
            <a:r>
              <a:rPr lang="en-US" sz="2400" dirty="0" smtClean="0"/>
              <a:t>The healthcare sector is the most available service in the Bronx area. Therefore, the medical sector provides most of the employment slots in the area (65,800 Jobs. </a:t>
            </a:r>
          </a:p>
          <a:p>
            <a:pPr marL="0" indent="0">
              <a:buNone/>
            </a:pPr>
            <a:r>
              <a:rPr lang="en-US" sz="2400" dirty="0" smtClean="0"/>
              <a:t>Other businesses, such as vast open air markets and malls  thrive well in the area.</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3733800"/>
            <a:ext cx="6248400" cy="2743200"/>
          </a:xfrm>
          <a:prstGeom prst="rect">
            <a:avLst/>
          </a:prstGeom>
        </p:spPr>
      </p:pic>
    </p:spTree>
    <p:extLst>
      <p:ext uri="{BB962C8B-B14F-4D97-AF65-F5344CB8AC3E}">
        <p14:creationId xmlns:p14="http://schemas.microsoft.com/office/powerpoint/2010/main" val="4245118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Transportation</a:t>
            </a:r>
            <a:r>
              <a:rPr lang="en-US" dirty="0"/>
              <a:t/>
            </a:r>
            <a:br>
              <a:rPr lang="en-US" dirty="0"/>
            </a:br>
            <a:r>
              <a:rPr lang="en-US" dirty="0" smtClean="0"/>
              <a:t/>
            </a:r>
            <a:br>
              <a:rPr lang="en-US" dirty="0" smtClean="0"/>
            </a:br>
            <a:r>
              <a:rPr lang="en-US" sz="3100" dirty="0" smtClean="0"/>
              <a:t>Private </a:t>
            </a:r>
            <a:r>
              <a:rPr lang="en-US" sz="3100" dirty="0"/>
              <a:t>Transportation: estimated number of persons with a transportation disability</a:t>
            </a:r>
            <a:r>
              <a:rPr lang="en-US" dirty="0"/>
              <a:t/>
            </a:r>
            <a:br>
              <a:rPr lang="en-US" dirty="0"/>
            </a:br>
            <a:endParaRPr lang="en-US" dirty="0"/>
          </a:p>
        </p:txBody>
      </p:sp>
      <p:sp>
        <p:nvSpPr>
          <p:cNvPr id="3" name="Content Placeholder 2"/>
          <p:cNvSpPr>
            <a:spLocks noGrp="1"/>
          </p:cNvSpPr>
          <p:nvPr>
            <p:ph idx="1"/>
          </p:nvPr>
        </p:nvSpPr>
        <p:spPr>
          <a:xfrm>
            <a:off x="457200" y="2209800"/>
            <a:ext cx="8229600" cy="3916363"/>
          </a:xfrm>
        </p:spPr>
        <p:txBody>
          <a:bodyPr/>
          <a:lstStyle/>
          <a:p>
            <a:pPr marL="0" indent="0">
              <a:buNone/>
            </a:pPr>
            <a:r>
              <a:rPr lang="en-US" dirty="0" smtClean="0"/>
              <a:t>These group of the population involves the aged and the people with disabilities that may face challenges when using </a:t>
            </a:r>
            <a:r>
              <a:rPr lang="en-US" dirty="0"/>
              <a:t>p</a:t>
            </a:r>
            <a:r>
              <a:rPr lang="en-US" dirty="0" smtClean="0"/>
              <a:t>ublic transport.</a:t>
            </a:r>
          </a:p>
          <a:p>
            <a:pPr marL="0" indent="0">
              <a:buNone/>
            </a:pPr>
            <a:r>
              <a:rPr lang="en-US" dirty="0" smtClean="0"/>
              <a:t>The group consists 2% of the total population of the area, 29, 453 persons, have transport </a:t>
            </a:r>
            <a:r>
              <a:rPr lang="en-US" dirty="0" smtClean="0"/>
              <a:t>disability.</a:t>
            </a:r>
            <a:endParaRPr lang="en-US" dirty="0"/>
          </a:p>
        </p:txBody>
      </p:sp>
    </p:spTree>
    <p:extLst>
      <p:ext uri="{BB962C8B-B14F-4D97-AF65-F5344CB8AC3E}">
        <p14:creationId xmlns:p14="http://schemas.microsoft.com/office/powerpoint/2010/main" val="1965935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Bus Service</a:t>
            </a:r>
            <a:br>
              <a:rPr lang="en-US" dirty="0"/>
            </a:b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Bronx area has over 57 bus routes that have remained unchanged over time. Most of the population use the bus services to travel from home to the major towns for their jobs and daily transit.</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581400"/>
            <a:ext cx="6324601" cy="2596415"/>
          </a:xfrm>
          <a:prstGeom prst="rect">
            <a:avLst/>
          </a:prstGeom>
        </p:spPr>
      </p:pic>
    </p:spTree>
    <p:extLst>
      <p:ext uri="{BB962C8B-B14F-4D97-AF65-F5344CB8AC3E}">
        <p14:creationId xmlns:p14="http://schemas.microsoft.com/office/powerpoint/2010/main" val="2284986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Roads &amp; Highways</a:t>
            </a:r>
            <a:br>
              <a:rPr lang="en-US" dirty="0"/>
            </a:br>
            <a:endParaRPr lang="en-US" dirty="0"/>
          </a:p>
        </p:txBody>
      </p:sp>
      <p:sp>
        <p:nvSpPr>
          <p:cNvPr id="3" name="Content Placeholder 2"/>
          <p:cNvSpPr>
            <a:spLocks noGrp="1"/>
          </p:cNvSpPr>
          <p:nvPr>
            <p:ph idx="1"/>
          </p:nvPr>
        </p:nvSpPr>
        <p:spPr/>
        <p:txBody>
          <a:bodyPr/>
          <a:lstStyle/>
          <a:p>
            <a:pPr marL="0" indent="0">
              <a:buNone/>
            </a:pPr>
            <a:r>
              <a:rPr lang="en-US" sz="2800" dirty="0" smtClean="0"/>
              <a:t>Road is the major mode of transport in the Bronx area. The major freeway in the Bronx area is Bronx Expressway which is an interstate highway. </a:t>
            </a:r>
          </a:p>
          <a:p>
            <a:pPr marL="0" indent="0">
              <a:buNone/>
            </a:pPr>
            <a:r>
              <a:rPr lang="en-US" dirty="0" smtClean="0"/>
              <a:t>An image showing the road network in </a:t>
            </a:r>
            <a:r>
              <a:rPr lang="en-US" dirty="0"/>
              <a:t>B</a:t>
            </a:r>
            <a:r>
              <a:rPr lang="en-US" dirty="0" smtClean="0"/>
              <a:t>ronx.</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733800"/>
            <a:ext cx="7162800" cy="2743200"/>
          </a:xfrm>
          <a:prstGeom prst="rect">
            <a:avLst/>
          </a:prstGeom>
        </p:spPr>
      </p:pic>
    </p:spTree>
    <p:extLst>
      <p:ext uri="{BB962C8B-B14F-4D97-AF65-F5344CB8AC3E}">
        <p14:creationId xmlns:p14="http://schemas.microsoft.com/office/powerpoint/2010/main" val="434580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Air &amp; Rail Services, Commuter Services</a:t>
            </a:r>
          </a:p>
        </p:txBody>
      </p:sp>
      <p:sp>
        <p:nvSpPr>
          <p:cNvPr id="3" name="Content Placeholder 2"/>
          <p:cNvSpPr>
            <a:spLocks noGrp="1"/>
          </p:cNvSpPr>
          <p:nvPr>
            <p:ph idx="1"/>
          </p:nvPr>
        </p:nvSpPr>
        <p:spPr/>
        <p:txBody>
          <a:bodyPr>
            <a:normAutofit/>
          </a:bodyPr>
          <a:lstStyle/>
          <a:p>
            <a:pPr marL="0" indent="0">
              <a:buNone/>
            </a:pPr>
            <a:r>
              <a:rPr lang="en-US" dirty="0" smtClean="0"/>
              <a:t>Commuter rail services from the suburbs is run by two agencies within Bronx area. The MTA, which operates Long Island rail road and the Main –North Railroad which </a:t>
            </a:r>
          </a:p>
          <a:p>
            <a:pPr marL="0" indent="0">
              <a:buNone/>
            </a:pPr>
            <a:r>
              <a:rPr lang="en-US" dirty="0" smtClean="0"/>
              <a:t>The area also hosts one of the top international air passenger gateway to the whole U.S, the JFK.</a:t>
            </a:r>
          </a:p>
          <a:p>
            <a:pPr marL="0" indent="0">
              <a:buNone/>
            </a:pPr>
            <a:r>
              <a:rPr lang="en-US" dirty="0" smtClean="0"/>
              <a:t>Other transport media include water boats and passenger ships . </a:t>
            </a:r>
            <a:endParaRPr lang="en-US" dirty="0"/>
          </a:p>
        </p:txBody>
      </p:sp>
    </p:spTree>
    <p:extLst>
      <p:ext uri="{BB962C8B-B14F-4D97-AF65-F5344CB8AC3E}">
        <p14:creationId xmlns:p14="http://schemas.microsoft.com/office/powerpoint/2010/main" val="2548705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Transport systems in the Bronx area</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1828800"/>
            <a:ext cx="2381250" cy="1733550"/>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252632"/>
            <a:ext cx="3175000" cy="16383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1000" y="1752600"/>
            <a:ext cx="4267200" cy="1929384"/>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7100" y="4038600"/>
            <a:ext cx="3175000" cy="1981200"/>
          </a:xfrm>
          <a:prstGeom prst="rect">
            <a:avLst/>
          </a:prstGeom>
        </p:spPr>
      </p:pic>
    </p:spTree>
    <p:extLst>
      <p:ext uri="{BB962C8B-B14F-4D97-AF65-F5344CB8AC3E}">
        <p14:creationId xmlns:p14="http://schemas.microsoft.com/office/powerpoint/2010/main" val="1715947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85000" lnSpcReduction="10000"/>
          </a:bodyPr>
          <a:lstStyle/>
          <a:p>
            <a:pPr marL="0" indent="-457200">
              <a:buNone/>
            </a:pPr>
            <a:r>
              <a:rPr lang="en-US" dirty="0" err="1"/>
              <a:t>Berechman</a:t>
            </a:r>
            <a:r>
              <a:rPr lang="en-US" dirty="0"/>
              <a:t>, J. (1995). Transport infrastructure investment and economic development. </a:t>
            </a:r>
            <a:r>
              <a:rPr lang="en-US" i="1" dirty="0"/>
              <a:t>Transport and Urban Development, E&amp;FN </a:t>
            </a:r>
            <a:r>
              <a:rPr lang="en-US" i="1" dirty="0" err="1"/>
              <a:t>Spon</a:t>
            </a:r>
            <a:r>
              <a:rPr lang="en-US" i="1" dirty="0"/>
              <a:t>, London</a:t>
            </a:r>
            <a:r>
              <a:rPr lang="en-US" dirty="0"/>
              <a:t>, 17-35</a:t>
            </a:r>
            <a:r>
              <a:rPr lang="en-US" dirty="0" smtClean="0"/>
              <a:t>.</a:t>
            </a:r>
          </a:p>
          <a:p>
            <a:pPr marL="0" indent="-457200">
              <a:buNone/>
            </a:pPr>
            <a:r>
              <a:rPr lang="en-US" dirty="0"/>
              <a:t>Price, O. A. (2017). Strategies to encourage long-term sustainability of school-based health centers. </a:t>
            </a:r>
            <a:r>
              <a:rPr lang="en-US" i="1" dirty="0"/>
              <a:t>American Journal of Medical Research</a:t>
            </a:r>
            <a:r>
              <a:rPr lang="en-US" dirty="0"/>
              <a:t>, </a:t>
            </a:r>
            <a:r>
              <a:rPr lang="en-US" i="1" dirty="0"/>
              <a:t>4</a:t>
            </a:r>
            <a:r>
              <a:rPr lang="en-US" dirty="0"/>
              <a:t>(1), 61-83</a:t>
            </a:r>
            <a:r>
              <a:rPr lang="en-US" dirty="0" smtClean="0"/>
              <a:t>.</a:t>
            </a:r>
          </a:p>
          <a:p>
            <a:pPr marL="0" indent="-457200">
              <a:buNone/>
            </a:pPr>
            <a:r>
              <a:rPr lang="en-US" dirty="0"/>
              <a:t>Wallace, R. (1990). Urban desertification, public health and public </a:t>
            </a:r>
            <a:r>
              <a:rPr lang="en-US" dirty="0" err="1"/>
              <a:t>order:‘planned</a:t>
            </a:r>
            <a:r>
              <a:rPr lang="en-US" dirty="0"/>
              <a:t> shrinkage’, violent death, substance abuse and AIDS in the Bronx. </a:t>
            </a:r>
            <a:r>
              <a:rPr lang="en-US" i="1" dirty="0"/>
              <a:t>Social science &amp; medicine</a:t>
            </a:r>
            <a:r>
              <a:rPr lang="en-US" dirty="0"/>
              <a:t>, </a:t>
            </a:r>
            <a:r>
              <a:rPr lang="en-US" i="1" dirty="0"/>
              <a:t>31</a:t>
            </a:r>
            <a:r>
              <a:rPr lang="en-US" dirty="0"/>
              <a:t>(7), 801-813.</a:t>
            </a:r>
          </a:p>
        </p:txBody>
      </p:sp>
    </p:spTree>
    <p:extLst>
      <p:ext uri="{BB962C8B-B14F-4D97-AF65-F5344CB8AC3E}">
        <p14:creationId xmlns:p14="http://schemas.microsoft.com/office/powerpoint/2010/main" val="26062112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297</TotalTime>
  <Words>836</Words>
  <Application>Microsoft Office PowerPoint</Application>
  <PresentationFormat>On-screen Show (4:3)</PresentationFormat>
  <Paragraphs>148</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Verve</vt:lpstr>
      <vt:lpstr>Windshield Survey</vt:lpstr>
      <vt:lpstr>  History Primary Purpose of the Community’s Origins  </vt:lpstr>
      <vt:lpstr>Forecast for the Community’s Future </vt:lpstr>
      <vt:lpstr>Place sign or symbolic community indicator </vt:lpstr>
      <vt:lpstr>Demographics Population Density </vt:lpstr>
      <vt:lpstr>Age &amp; Gender Distribution </vt:lpstr>
      <vt:lpstr>Marital Status </vt:lpstr>
      <vt:lpstr>Racial and Ethnic Distribution </vt:lpstr>
      <vt:lpstr>Appearance of Population on the streets </vt:lpstr>
      <vt:lpstr> Housing Housing density an type of housing </vt:lpstr>
      <vt:lpstr>Affordability of Housing  </vt:lpstr>
      <vt:lpstr>Ownership versus Rentals </vt:lpstr>
      <vt:lpstr>Condition of Neighborhoods in Community of Focus </vt:lpstr>
      <vt:lpstr>Health Care &amp; Social Services Adequacy of Health Care and Social    Services per key stakeholders. </vt:lpstr>
      <vt:lpstr> Geographic Distribution of Health Care    and Social Service </vt:lpstr>
      <vt:lpstr>Types of Services &amp; Resources  </vt:lpstr>
      <vt:lpstr> Indicator(s) of 1-2 Social Support System of the Community </vt:lpstr>
      <vt:lpstr> Economy Socioeconomic Status </vt:lpstr>
      <vt:lpstr>Financial Characteristics </vt:lpstr>
      <vt:lpstr>Labor Force Characteristics </vt:lpstr>
      <vt:lpstr>Shopping Availability/Accessibility </vt:lpstr>
      <vt:lpstr>Transportation  Private Transportation: estimated number of persons with a transportation disability </vt:lpstr>
      <vt:lpstr>Bus Service </vt:lpstr>
      <vt:lpstr>Roads &amp; Highways </vt:lpstr>
      <vt:lpstr>Air &amp; Rail Services, Commuter Services</vt:lpstr>
      <vt:lpstr>Transport systems in the Bronx area</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Saina</dc:creator>
  <cp:lastModifiedBy>User</cp:lastModifiedBy>
  <cp:revision>24</cp:revision>
  <dcterms:created xsi:type="dcterms:W3CDTF">2021-11-01T10:48:36Z</dcterms:created>
  <dcterms:modified xsi:type="dcterms:W3CDTF">2021-11-01T17:01:42Z</dcterms:modified>
</cp:coreProperties>
</file>